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4"/>
  </p:notesMasterIdLst>
  <p:handoutMasterIdLst>
    <p:handoutMasterId r:id="rId15"/>
  </p:handoutMasterIdLst>
  <p:sldIdLst>
    <p:sldId id="269" r:id="rId2"/>
    <p:sldId id="274" r:id="rId3"/>
    <p:sldId id="318" r:id="rId4"/>
    <p:sldId id="308" r:id="rId5"/>
    <p:sldId id="319" r:id="rId6"/>
    <p:sldId id="275" r:id="rId7"/>
    <p:sldId id="304" r:id="rId8"/>
    <p:sldId id="313" r:id="rId9"/>
    <p:sldId id="305" r:id="rId10"/>
    <p:sldId id="306" r:id="rId11"/>
    <p:sldId id="307" r:id="rId12"/>
    <p:sldId id="30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3F00"/>
    <a:srgbClr val="E4B429"/>
    <a:srgbClr val="FFD54F"/>
    <a:srgbClr val="FFEA3D"/>
    <a:srgbClr val="FFFFAA"/>
    <a:srgbClr val="E0249A"/>
    <a:srgbClr val="0073CF"/>
    <a:srgbClr val="57068C"/>
    <a:srgbClr val="FFDB4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26" autoAdjust="0"/>
    <p:restoredTop sz="94660"/>
  </p:normalViewPr>
  <p:slideViewPr>
    <p:cSldViewPr snapToGrid="0">
      <p:cViewPr>
        <p:scale>
          <a:sx n="95" d="100"/>
          <a:sy n="95" d="100"/>
        </p:scale>
        <p:origin x="144" y="-317"/>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notesViewPr>
    <p:cSldViewPr snapToGrid="0">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E4E57-1CF6-4440-8310-3CBE926400C3}" type="datetimeFigureOut">
              <a:rPr lang="en-US" smtClean="0"/>
              <a:t>8/14/2021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3DC02-E926-F143-BEA7-834664C012FA}" type="slidenum">
              <a:rPr lang="en-US" smtClean="0"/>
              <a:t>‹#›</a:t>
            </a:fld>
            <a:endParaRPr lang="en-US"/>
          </a:p>
        </p:txBody>
      </p:sp>
    </p:spTree>
    <p:extLst>
      <p:ext uri="{BB962C8B-B14F-4D97-AF65-F5344CB8AC3E}">
        <p14:creationId xmlns:p14="http://schemas.microsoft.com/office/powerpoint/2010/main" val="38941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8/14/2021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
        <p:nvSpPr>
          <p:cNvPr id="2" name="Title 1"/>
          <p:cNvSpPr>
            <a:spLocks noGrp="1"/>
          </p:cNvSpPr>
          <p:nvPr>
            <p:ph type="ctrTitle" hasCustomPrompt="1"/>
          </p:nvPr>
        </p:nvSpPr>
        <p:spPr>
          <a:xfrm>
            <a:off x="452740" y="1028940"/>
            <a:ext cx="9605660"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8/14/2021</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59227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8/14/2021</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8/14/2021</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8/14/2021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8/14/2021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8/14/2021</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7867"/>
            <a:ext cx="5440648" cy="5445153"/>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8/14/2021</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4479637"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8/14/2021</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8/14/2021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8/14/2021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p>
            <a:fld id="{75D660D7-90CE-4513-A3CE-C070B9421917}" type="datetime1">
              <a:rPr lang="en-US" smtClean="0"/>
              <a:t>8/14/2021</a:t>
            </a:fld>
            <a:endParaRPr lang="en-US" dirty="0"/>
          </a:p>
        </p:txBody>
      </p:sp>
      <p:sp>
        <p:nvSpPr>
          <p:cNvPr id="10" name="Footer Placeholder 9"/>
          <p:cNvSpPr>
            <a:spLocks noGrp="1"/>
          </p:cNvSpPr>
          <p:nvPr>
            <p:ph type="ftr" sz="quarter" idx="11"/>
          </p:nvPr>
        </p:nvSpPr>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7" y="985586"/>
            <a:ext cx="6096144" cy="4075200"/>
          </a:xfrm>
          <a:prstGeom prst="rect">
            <a:avLst/>
          </a:prstGeom>
        </p:spPr>
      </p:pic>
    </p:spTree>
    <p:extLst>
      <p:ext uri="{BB962C8B-B14F-4D97-AF65-F5344CB8AC3E}">
        <p14:creationId xmlns:p14="http://schemas.microsoft.com/office/powerpoint/2010/main" val="32696773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8/14/2021</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Tree>
    <p:extLst>
      <p:ext uri="{BB962C8B-B14F-4D97-AF65-F5344CB8AC3E}">
        <p14:creationId xmlns:p14="http://schemas.microsoft.com/office/powerpoint/2010/main" val="103183547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8/14/2021</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985586"/>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8/14/2021</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799131"/>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372187465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
        <p:nvSpPr>
          <p:cNvPr id="2" name="Title 1"/>
          <p:cNvSpPr>
            <a:spLocks noGrp="1"/>
          </p:cNvSpPr>
          <p:nvPr>
            <p:ph type="ctrTitle" hasCustomPrompt="1"/>
          </p:nvPr>
        </p:nvSpPr>
        <p:spPr>
          <a:xfrm>
            <a:off x="452740" y="1028940"/>
            <a:ext cx="9254931"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8/14/2021</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9522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8/14/2021</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Tree>
    <p:extLst>
      <p:ext uri="{BB962C8B-B14F-4D97-AF65-F5344CB8AC3E}">
        <p14:creationId xmlns:p14="http://schemas.microsoft.com/office/powerpoint/2010/main" val="35010676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8/14/2021</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8/14/2021</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8/14/2021</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28200"/>
            <a:ext cx="8770620" cy="1212056"/>
          </a:xfrm>
        </p:spPr>
        <p:txBody>
          <a:bodyPr anchor="b">
            <a:noAutofit/>
          </a:bodyPr>
          <a:lstStyle>
            <a:lvl1pPr algn="l">
              <a:defRPr sz="4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448086"/>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51004" y="6335309"/>
            <a:ext cx="1181114" cy="250337"/>
          </a:xfrm>
        </p:spPr>
        <p:txBody>
          <a:bodyPr/>
          <a:lstStyle/>
          <a:p>
            <a:fld id="{72EFF9E2-52BD-4C8D-9C57-79F661DB94A1}" type="datetime1">
              <a:rPr lang="en-US" smtClean="0"/>
              <a:t>8/14/2021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8/14/2021</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8819902" y="5990481"/>
            <a:ext cx="3262499"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8/14/2021</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3" r:id="rId21"/>
  </p:sldLayoutIdLst>
  <p:transition spd="slow">
    <p:push dir="u"/>
  </p:transition>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EcE</a:t>
            </a:r>
            <a:r>
              <a:rPr lang="en-US" dirty="0"/>
              <a:t> 659 PROJECT PRESENTATION</a:t>
            </a:r>
          </a:p>
        </p:txBody>
      </p:sp>
      <p:pic>
        <p:nvPicPr>
          <p:cNvPr id="5" name="Picture Placeholder 4"/>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l="37090"/>
          <a:stretch/>
        </p:blipFill>
        <p:spPr>
          <a:xfrm>
            <a:off x="6094124" y="397164"/>
            <a:ext cx="6097876" cy="6460836"/>
          </a:xfrm>
        </p:spPr>
      </p:pic>
      <p:sp>
        <p:nvSpPr>
          <p:cNvPr id="7" name="Date Placeholder 6"/>
          <p:cNvSpPr>
            <a:spLocks noGrp="1"/>
          </p:cNvSpPr>
          <p:nvPr>
            <p:ph type="dt" sz="half" idx="10"/>
          </p:nvPr>
        </p:nvSpPr>
        <p:spPr/>
        <p:txBody>
          <a:bodyPr/>
          <a:lstStyle/>
          <a:p>
            <a:fld id="{C01D8290-3608-4A43-BD81-33D61C8B2FA9}" type="datetime1">
              <a:rPr lang="en-US" smtClean="0"/>
              <a:t>8/14/2021</a:t>
            </a:fld>
            <a:endParaRPr lang="en-US" dirty="0"/>
          </a:p>
        </p:txBody>
      </p:sp>
      <p:sp>
        <p:nvSpPr>
          <p:cNvPr id="8" name="TextBox 7">
            <a:extLst>
              <a:ext uri="{FF2B5EF4-FFF2-40B4-BE49-F238E27FC236}">
                <a16:creationId xmlns:a16="http://schemas.microsoft.com/office/drawing/2014/main" id="{A6EB7CE4-48B3-489D-86E7-CB407AE72265}"/>
              </a:ext>
            </a:extLst>
          </p:cNvPr>
          <p:cNvSpPr txBox="1"/>
          <p:nvPr/>
        </p:nvSpPr>
        <p:spPr>
          <a:xfrm>
            <a:off x="452740" y="3627582"/>
            <a:ext cx="3823483" cy="1631216"/>
          </a:xfrm>
          <a:prstGeom prst="rect">
            <a:avLst/>
          </a:prstGeom>
          <a:noFill/>
        </p:spPr>
        <p:txBody>
          <a:bodyPr wrap="none" rtlCol="0">
            <a:spAutoFit/>
          </a:bodyPr>
          <a:lstStyle/>
          <a:p>
            <a:pPr algn="ctr"/>
            <a:r>
              <a:rPr lang="en-IN" sz="2000" dirty="0">
                <a:solidFill>
                  <a:srgbClr val="FFFFFF"/>
                </a:solidFill>
              </a:rPr>
              <a:t>GROUP 28</a:t>
            </a:r>
          </a:p>
          <a:p>
            <a:pPr algn="ctr"/>
            <a:endParaRPr lang="en-IN" sz="2000" dirty="0">
              <a:solidFill>
                <a:srgbClr val="FFFFFF"/>
              </a:solidFill>
            </a:endParaRPr>
          </a:p>
          <a:p>
            <a:r>
              <a:rPr lang="en-IN" sz="2000" dirty="0">
                <a:solidFill>
                  <a:srgbClr val="FFFFFF"/>
                </a:solidFill>
              </a:rPr>
              <a:t>DEEP JARIWALA – 20909290</a:t>
            </a:r>
          </a:p>
          <a:p>
            <a:r>
              <a:rPr lang="en-IN" sz="2000" dirty="0">
                <a:solidFill>
                  <a:srgbClr val="FFFFFF"/>
                </a:solidFill>
              </a:rPr>
              <a:t>SAYONEE PARIKH – 20919577</a:t>
            </a:r>
          </a:p>
          <a:p>
            <a:r>
              <a:rPr lang="en-IN" sz="2000" dirty="0">
                <a:solidFill>
                  <a:srgbClr val="FFFFFF"/>
                </a:solidFill>
              </a:rPr>
              <a:t>VASU PATEL – 20891386</a:t>
            </a:r>
          </a:p>
        </p:txBody>
      </p:sp>
      <p:pic>
        <p:nvPicPr>
          <p:cNvPr id="10" name="Audio 9">
            <a:hlinkClick r:id="" action="ppaction://media"/>
            <a:extLst>
              <a:ext uri="{FF2B5EF4-FFF2-40B4-BE49-F238E27FC236}">
                <a16:creationId xmlns:a16="http://schemas.microsoft.com/office/drawing/2014/main" id="{129AF65C-B23F-4D83-A2D2-F5242F697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17708611"/>
      </p:ext>
    </p:extLst>
  </p:cSld>
  <p:clrMapOvr>
    <a:masterClrMapping/>
  </p:clrMapOvr>
  <p:transition spd="slow" advTm="1141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DEEP LEARNING MODEL – VALIDATION </a:t>
            </a:r>
            <a:br>
              <a:rPr lang="en-US" sz="3200" dirty="0"/>
            </a:br>
            <a:r>
              <a:rPr lang="en-US" sz="3200" dirty="0"/>
              <a:t>&amp; TEST</a:t>
            </a:r>
          </a:p>
        </p:txBody>
      </p:sp>
      <p:sp>
        <p:nvSpPr>
          <p:cNvPr id="3" name="Content Placeholder 2"/>
          <p:cNvSpPr>
            <a:spLocks noGrp="1"/>
          </p:cNvSpPr>
          <p:nvPr>
            <p:ph sz="half" idx="1"/>
          </p:nvPr>
        </p:nvSpPr>
        <p:spPr/>
        <p:txBody>
          <a:bodyPr>
            <a:normAutofit/>
          </a:bodyPr>
          <a:lstStyle/>
          <a:p>
            <a:pPr algn="just"/>
            <a:r>
              <a:rPr lang="en-IN" dirty="0"/>
              <a:t>Validation Details: The validation split for the best model was selected as 0.3. The training results gave the best validation accuracy of 86.61% and a least loss of 0.2432.</a:t>
            </a:r>
          </a:p>
          <a:p>
            <a:pPr algn="just"/>
            <a:r>
              <a:rPr lang="en-IN" dirty="0"/>
              <a:t>Test Details: The test accuracy obtained by the proposed system is 86.59%, with a loss of 0.2478.</a:t>
            </a:r>
            <a:endParaRPr lang="en-US" dirty="0"/>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10</a:t>
            </a:fld>
            <a:endParaRPr lang="en-US" dirty="0"/>
          </a:p>
        </p:txBody>
      </p:sp>
      <p:pic>
        <p:nvPicPr>
          <p:cNvPr id="14" name="Content Placeholder 13">
            <a:extLst>
              <a:ext uri="{FF2B5EF4-FFF2-40B4-BE49-F238E27FC236}">
                <a16:creationId xmlns:a16="http://schemas.microsoft.com/office/drawing/2014/main" id="{6519D5A9-59ED-4517-BC35-A71C47D557F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542935" y="740630"/>
            <a:ext cx="3405600" cy="2571767"/>
          </a:xfrm>
        </p:spPr>
      </p:pic>
      <p:pic>
        <p:nvPicPr>
          <p:cNvPr id="16" name="Picture 15">
            <a:extLst>
              <a:ext uri="{FF2B5EF4-FFF2-40B4-BE49-F238E27FC236}">
                <a16:creationId xmlns:a16="http://schemas.microsoft.com/office/drawing/2014/main" id="{CAF9C047-60B1-4CFF-BB3E-7278B0BC8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1360" y="3545604"/>
            <a:ext cx="3407175" cy="2695945"/>
          </a:xfrm>
          <a:prstGeom prst="rect">
            <a:avLst/>
          </a:prstGeom>
        </p:spPr>
      </p:pic>
      <p:pic>
        <p:nvPicPr>
          <p:cNvPr id="17" name="Audio 16">
            <a:hlinkClick r:id="" action="ppaction://media"/>
            <a:extLst>
              <a:ext uri="{FF2B5EF4-FFF2-40B4-BE49-F238E27FC236}">
                <a16:creationId xmlns:a16="http://schemas.microsoft.com/office/drawing/2014/main" id="{0311E917-6973-4511-90E6-4A50C634AD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1781676"/>
      </p:ext>
    </p:extLst>
  </p:cSld>
  <p:clrMapOvr>
    <a:masterClrMapping/>
  </p:clrMapOvr>
  <p:transition spd="slow" advTm="2694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RESULTS</a:t>
            </a:r>
          </a:p>
        </p:txBody>
      </p:sp>
      <p:sp>
        <p:nvSpPr>
          <p:cNvPr id="3" name="Content Placeholder 2"/>
          <p:cNvSpPr>
            <a:spLocks noGrp="1"/>
          </p:cNvSpPr>
          <p:nvPr>
            <p:ph sz="half" idx="1"/>
          </p:nvPr>
        </p:nvSpPr>
        <p:spPr/>
        <p:txBody>
          <a:bodyPr>
            <a:normAutofit fontScale="92500" lnSpcReduction="10000"/>
          </a:bodyPr>
          <a:lstStyle/>
          <a:p>
            <a:pPr algn="just"/>
            <a:r>
              <a:rPr lang="en-IN" dirty="0"/>
              <a:t>The Fig. 6 shows the overall confusion matrix for the test set for all SNR values. It can be seen that noise vectors are more misclassified compared the signal vectors. Moreover, BPSK and GFSK observes the most misclassification among other modulation type at low SNR values.</a:t>
            </a:r>
          </a:p>
          <a:p>
            <a:pPr algn="just"/>
            <a:r>
              <a:rPr lang="en-IN" dirty="0"/>
              <a:t>The plot shows the variation of test accuracy with different values of SNRs. It can be observed that majority of the SNR values after -4dB has an accuracy over 90% while for the SNR values lower than -4dB observes a poor performance.</a:t>
            </a:r>
            <a:endParaRPr lang="en-US" dirty="0"/>
          </a:p>
        </p:txBody>
      </p:sp>
      <p:pic>
        <p:nvPicPr>
          <p:cNvPr id="8" name="Content Placeholder 7">
            <a:extLst>
              <a:ext uri="{FF2B5EF4-FFF2-40B4-BE49-F238E27FC236}">
                <a16:creationId xmlns:a16="http://schemas.microsoft.com/office/drawing/2014/main" id="{1FAC786D-AF8D-4539-8FDD-FE409D8F1409}"/>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890" t="18344"/>
          <a:stretch/>
        </p:blipFill>
        <p:spPr>
          <a:xfrm>
            <a:off x="7523260" y="594749"/>
            <a:ext cx="3207468" cy="2737998"/>
          </a:xfrm>
        </p:spPr>
      </p:pic>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11</a:t>
            </a:fld>
            <a:endParaRPr lang="en-US" dirty="0"/>
          </a:p>
        </p:txBody>
      </p:sp>
      <p:pic>
        <p:nvPicPr>
          <p:cNvPr id="10" name="Picture 9">
            <a:extLst>
              <a:ext uri="{FF2B5EF4-FFF2-40B4-BE49-F238E27FC236}">
                <a16:creationId xmlns:a16="http://schemas.microsoft.com/office/drawing/2014/main" id="{114DE92C-81E1-4C5C-A454-DA1A2F8896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3984" y="3429000"/>
            <a:ext cx="3524437" cy="2582508"/>
          </a:xfrm>
          <a:prstGeom prst="rect">
            <a:avLst/>
          </a:prstGeom>
        </p:spPr>
      </p:pic>
      <p:pic>
        <p:nvPicPr>
          <p:cNvPr id="11" name="Audio 10">
            <a:hlinkClick r:id="" action="ppaction://media"/>
            <a:extLst>
              <a:ext uri="{FF2B5EF4-FFF2-40B4-BE49-F238E27FC236}">
                <a16:creationId xmlns:a16="http://schemas.microsoft.com/office/drawing/2014/main" id="{EA839139-9653-4A4C-AC21-AA78883EF3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82274587"/>
      </p:ext>
    </p:extLst>
  </p:cSld>
  <p:clrMapOvr>
    <a:masterClrMapping/>
  </p:clrMapOvr>
  <p:transition spd="slow" advTm="5812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Footer Placeholder 2">
            <a:extLst>
              <a:ext uri="{FF2B5EF4-FFF2-40B4-BE49-F238E27FC236}">
                <a16:creationId xmlns:a16="http://schemas.microsoft.com/office/drawing/2014/main" id="{08F8AA46-5957-B14C-9B0E-F4C42927FCE4}"/>
              </a:ext>
            </a:extLst>
          </p:cNvPr>
          <p:cNvSpPr>
            <a:spLocks noGrp="1"/>
          </p:cNvSpPr>
          <p:nvPr>
            <p:ph type="ftr" sz="quarter" idx="11"/>
          </p:nvPr>
        </p:nvSpPr>
        <p:spPr>
          <a:xfrm>
            <a:off x="259882" y="6335309"/>
            <a:ext cx="5226517" cy="250337"/>
          </a:xfrm>
        </p:spPr>
        <p:txBody>
          <a:bodyPr/>
          <a:lstStyle/>
          <a:p>
            <a:r>
              <a:rPr lang="en-US" dirty="0"/>
              <a:t>SPECTRUM SENSING USING CNN BASED DEEP LEARNING</a:t>
            </a:r>
          </a:p>
        </p:txBody>
      </p:sp>
      <p:sp>
        <p:nvSpPr>
          <p:cNvPr id="4" name="Slide Number Placeholder 3">
            <a:extLst>
              <a:ext uri="{FF2B5EF4-FFF2-40B4-BE49-F238E27FC236}">
                <a16:creationId xmlns:a16="http://schemas.microsoft.com/office/drawing/2014/main" id="{BF293ADD-E21A-A247-94FE-2BE2886696C8}"/>
              </a:ext>
            </a:extLst>
          </p:cNvPr>
          <p:cNvSpPr>
            <a:spLocks noGrp="1"/>
          </p:cNvSpPr>
          <p:nvPr>
            <p:ph type="sldNum" sz="quarter" idx="12"/>
          </p:nvPr>
        </p:nvSpPr>
        <p:spPr>
          <a:xfrm>
            <a:off x="5588000" y="6335309"/>
            <a:ext cx="1016000" cy="250337"/>
          </a:xfrm>
        </p:spPr>
        <p:txBody>
          <a:bodyPr/>
          <a:lstStyle/>
          <a:p>
            <a:r>
              <a:rPr lang="en-US" dirty="0"/>
              <a:t>PAGE  </a:t>
            </a:r>
            <a:fld id="{93005692-73BE-493E-93AB-ECD6027A7652}" type="slidenum">
              <a:rPr lang="en-US" smtClean="0"/>
              <a:pPr/>
              <a:t>12</a:t>
            </a:fld>
            <a:endParaRPr lang="en-US" dirty="0"/>
          </a:p>
        </p:txBody>
      </p:sp>
      <p:pic>
        <p:nvPicPr>
          <p:cNvPr id="5" name="Audio 4">
            <a:hlinkClick r:id="" action="ppaction://media"/>
            <a:extLst>
              <a:ext uri="{FF2B5EF4-FFF2-40B4-BE49-F238E27FC236}">
                <a16:creationId xmlns:a16="http://schemas.microsoft.com/office/drawing/2014/main" id="{1AD0119E-BAD5-49B8-9943-E1F48A9477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45567292"/>
      </p:ext>
    </p:extLst>
  </p:cSld>
  <p:clrMapOvr>
    <a:masterClrMapping/>
  </p:clrMapOvr>
  <p:transition spd="slow" advTm="374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SPECTRUM SENSING USING CNN BASED DEEP LEARNING</a:t>
            </a:r>
          </a:p>
        </p:txBody>
      </p:sp>
      <p:sp>
        <p:nvSpPr>
          <p:cNvPr id="4" name="Footer Placeholder 3"/>
          <p:cNvSpPr>
            <a:spLocks noGrp="1"/>
          </p:cNvSpPr>
          <p:nvPr>
            <p:ph type="ftr" sz="quarter" idx="11"/>
          </p:nvPr>
        </p:nvSpPr>
        <p:spPr/>
        <p:txBody>
          <a:bodyPr/>
          <a:lstStyle/>
          <a:p>
            <a:r>
              <a:rPr lang="en-US" dirty="0"/>
              <a:t>SPECTRUM SENSING USING CNN BASED DEEP LEARNING</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2</a:t>
            </a:fld>
            <a:endParaRPr lang="en-US" dirty="0"/>
          </a:p>
        </p:txBody>
      </p:sp>
      <p:pic>
        <p:nvPicPr>
          <p:cNvPr id="7" name="Audio 6">
            <a:hlinkClick r:id="" action="ppaction://media"/>
            <a:extLst>
              <a:ext uri="{FF2B5EF4-FFF2-40B4-BE49-F238E27FC236}">
                <a16:creationId xmlns:a16="http://schemas.microsoft.com/office/drawing/2014/main" id="{A7F481FF-0E80-4E47-BD37-6AFC38283E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72585053"/>
      </p:ext>
    </p:extLst>
  </p:cSld>
  <p:clrMapOvr>
    <a:masterClrMapping/>
  </p:clrMapOvr>
  <p:transition spd="slow" advTm="651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RADIO AND SPECTRUM SENSING</a:t>
            </a:r>
          </a:p>
        </p:txBody>
      </p:sp>
      <p:sp>
        <p:nvSpPr>
          <p:cNvPr id="3" name="Content Placeholder 2"/>
          <p:cNvSpPr>
            <a:spLocks noGrp="1"/>
          </p:cNvSpPr>
          <p:nvPr>
            <p:ph sz="half" idx="1"/>
          </p:nvPr>
        </p:nvSpPr>
        <p:spPr/>
        <p:txBody>
          <a:bodyPr>
            <a:normAutofit fontScale="92500" lnSpcReduction="10000"/>
          </a:bodyPr>
          <a:lstStyle/>
          <a:p>
            <a:pPr algn="just"/>
            <a:r>
              <a:rPr lang="en-IN" dirty="0"/>
              <a:t>Cognitive sensor network is a network that can dynamically alter its topology and/or operational parameters to respond to the needs of a particular user while enforcing operating and regulatory policies and optimizing overall network performance. </a:t>
            </a:r>
          </a:p>
          <a:p>
            <a:pPr algn="just"/>
            <a:r>
              <a:rPr lang="en-IN" dirty="0"/>
              <a:t>Cognitive radio  permits unlicensed gadgets to artfully use the authorized range, for example, TV broadcast groups, has been proposed as an expected technique to address the spectrum shortage issues.</a:t>
            </a:r>
            <a:endParaRPr lang="en-US" dirty="0"/>
          </a:p>
          <a:p>
            <a:pPr algn="just"/>
            <a:endParaRPr lang="en-US" dirty="0"/>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3</a:t>
            </a:fld>
            <a:endParaRPr lang="en-US" dirty="0"/>
          </a:p>
        </p:txBody>
      </p:sp>
      <p:pic>
        <p:nvPicPr>
          <p:cNvPr id="10" name="Picture 9">
            <a:extLst>
              <a:ext uri="{FF2B5EF4-FFF2-40B4-BE49-F238E27FC236}">
                <a16:creationId xmlns:a16="http://schemas.microsoft.com/office/drawing/2014/main" id="{E9BDC962-4A8E-49AE-8488-3E6449B15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2590" y="1888910"/>
            <a:ext cx="3511873" cy="3080180"/>
          </a:xfrm>
          <a:prstGeom prst="rect">
            <a:avLst/>
          </a:prstGeom>
        </p:spPr>
      </p:pic>
      <p:pic>
        <p:nvPicPr>
          <p:cNvPr id="12" name="Audio 11">
            <a:hlinkClick r:id="" action="ppaction://media"/>
            <a:extLst>
              <a:ext uri="{FF2B5EF4-FFF2-40B4-BE49-F238E27FC236}">
                <a16:creationId xmlns:a16="http://schemas.microsoft.com/office/drawing/2014/main" id="{66EEC7D2-EFD2-433C-9B56-CEE10D8AA1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23190460"/>
      </p:ext>
    </p:extLst>
  </p:cSld>
  <p:clrMapOvr>
    <a:masterClrMapping/>
  </p:clrMapOvr>
  <p:transition spd="slow" advTm="335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RADIO AND SPECTRUM SENSING</a:t>
            </a:r>
          </a:p>
        </p:txBody>
      </p:sp>
      <p:sp>
        <p:nvSpPr>
          <p:cNvPr id="3" name="Content Placeholder 2"/>
          <p:cNvSpPr>
            <a:spLocks noGrp="1"/>
          </p:cNvSpPr>
          <p:nvPr>
            <p:ph sz="half" idx="1"/>
          </p:nvPr>
        </p:nvSpPr>
        <p:spPr/>
        <p:txBody>
          <a:bodyPr>
            <a:normAutofit fontScale="92500" lnSpcReduction="10000"/>
          </a:bodyPr>
          <a:lstStyle/>
          <a:p>
            <a:pPr algn="just"/>
            <a:r>
              <a:rPr lang="en-IN" i="0" dirty="0">
                <a:solidFill>
                  <a:srgbClr val="202124"/>
                </a:solidFill>
                <a:effectLst/>
                <a:latin typeface="arial" panose="020B0604020202020204" pitchFamily="34" charset="0"/>
              </a:rPr>
              <a:t>Spectrum sensing is the process of periodically monitoring a specific frequency band, aiming to identify presence or absence of primary users.</a:t>
            </a:r>
          </a:p>
          <a:p>
            <a:pPr algn="just"/>
            <a:r>
              <a:rPr lang="en-IN" i="0" dirty="0">
                <a:solidFill>
                  <a:srgbClr val="202124"/>
                </a:solidFill>
                <a:effectLst/>
                <a:latin typeface="arial" panose="020B0604020202020204" pitchFamily="34" charset="0"/>
              </a:rPr>
              <a:t>This approach has been a potential proposed method to address the shortage of spectrum. It is a technology that allows secondary users (SUs) to access the licensed band of primary users (PU) when the primary user is not utilizing it. Few challenges could be encountered for the successful practical deployment of cognitive radio systems.</a:t>
            </a:r>
          </a:p>
          <a:p>
            <a:pPr algn="just"/>
            <a:endParaRPr lang="en-IN" i="0" dirty="0">
              <a:solidFill>
                <a:srgbClr val="202124"/>
              </a:solidFill>
              <a:effectLst/>
              <a:latin typeface="arial" panose="020B0604020202020204" pitchFamily="34" charset="0"/>
            </a:endParaRPr>
          </a:p>
          <a:p>
            <a:pPr algn="just"/>
            <a:endParaRPr lang="en-IN" i="0" dirty="0">
              <a:solidFill>
                <a:srgbClr val="202124"/>
              </a:solidFill>
              <a:effectLst/>
              <a:latin typeface="arial" panose="020B0604020202020204" pitchFamily="34" charset="0"/>
            </a:endParaRPr>
          </a:p>
          <a:p>
            <a:pPr algn="just"/>
            <a:endParaRPr lang="en-US" dirty="0"/>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4</a:t>
            </a:fld>
            <a:endParaRPr lang="en-US" dirty="0"/>
          </a:p>
        </p:txBody>
      </p:sp>
      <p:pic>
        <p:nvPicPr>
          <p:cNvPr id="10" name="Picture 9">
            <a:extLst>
              <a:ext uri="{FF2B5EF4-FFF2-40B4-BE49-F238E27FC236}">
                <a16:creationId xmlns:a16="http://schemas.microsoft.com/office/drawing/2014/main" id="{149F02BA-D031-4198-8180-0869794E8B33}"/>
              </a:ext>
            </a:extLst>
          </p:cNvPr>
          <p:cNvPicPr>
            <a:picLocks noChangeAspect="1"/>
          </p:cNvPicPr>
          <p:nvPr/>
        </p:nvPicPr>
        <p:blipFill rotWithShape="1">
          <a:blip r:embed="rId4">
            <a:extLst>
              <a:ext uri="{28A0092B-C50C-407E-A947-70E740481C1C}">
                <a14:useLocalDpi xmlns:a14="http://schemas.microsoft.com/office/drawing/2010/main" val="0"/>
              </a:ext>
            </a:extLst>
          </a:blip>
          <a:srcRect l="1456" t="2341" r="1572" b="13438"/>
          <a:stretch/>
        </p:blipFill>
        <p:spPr>
          <a:xfrm>
            <a:off x="6345265" y="2036793"/>
            <a:ext cx="5374105" cy="2755120"/>
          </a:xfrm>
          <a:prstGeom prst="rect">
            <a:avLst/>
          </a:prstGeom>
        </p:spPr>
      </p:pic>
      <p:pic>
        <p:nvPicPr>
          <p:cNvPr id="11" name="Audio 10">
            <a:hlinkClick r:id="" action="ppaction://media"/>
            <a:extLst>
              <a:ext uri="{FF2B5EF4-FFF2-40B4-BE49-F238E27FC236}">
                <a16:creationId xmlns:a16="http://schemas.microsoft.com/office/drawing/2014/main" id="{34E5BF62-A13C-4E13-A8E2-6FC0233EDA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35370145"/>
      </p:ext>
    </p:extLst>
  </p:cSld>
  <p:clrMapOvr>
    <a:masterClrMapping/>
  </p:clrMapOvr>
  <p:transition spd="slow" advTm="3883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AND SOLUTION</a:t>
            </a:r>
          </a:p>
        </p:txBody>
      </p:sp>
      <p:sp>
        <p:nvSpPr>
          <p:cNvPr id="3" name="Content Placeholder 2"/>
          <p:cNvSpPr>
            <a:spLocks noGrp="1"/>
          </p:cNvSpPr>
          <p:nvPr>
            <p:ph sz="half" idx="1"/>
          </p:nvPr>
        </p:nvSpPr>
        <p:spPr/>
        <p:txBody>
          <a:bodyPr>
            <a:normAutofit fontScale="85000" lnSpcReduction="20000"/>
          </a:bodyPr>
          <a:lstStyle/>
          <a:p>
            <a:pPr algn="just"/>
            <a:r>
              <a:rPr lang="en-IN" dirty="0"/>
              <a:t>The inefficient usage of the existing spectrum can be improved by building an intelligent allocation system known as cognitive radios (CR) that provides opportunistic access to the licensed bands without interfering with the primary users (PU). Cognitive radio is a network that consists of primary and secondary users (SUs). The PUs are licensed users and hence have exclusive rights to access the radio spectrum. In contrast, the SUs/cognitive users are the unlicensed users that can opportunistically access the free spectrum bands without causing interference to PUs.</a:t>
            </a:r>
          </a:p>
          <a:p>
            <a:pPr algn="just"/>
            <a:r>
              <a:rPr lang="en-IN" dirty="0"/>
              <a:t>The aim is to build a classifier that can detect the status of the spectrum in terms of its occupancy.</a:t>
            </a:r>
            <a:endParaRPr lang="en-US" dirty="0"/>
          </a:p>
        </p:txBody>
      </p:sp>
      <p:sp>
        <p:nvSpPr>
          <p:cNvPr id="4" name="Content Placeholder 3"/>
          <p:cNvSpPr>
            <a:spLocks noGrp="1"/>
          </p:cNvSpPr>
          <p:nvPr>
            <p:ph sz="half" idx="2"/>
          </p:nvPr>
        </p:nvSpPr>
        <p:spPr/>
        <p:txBody>
          <a:bodyPr>
            <a:normAutofit fontScale="85000" lnSpcReduction="20000"/>
          </a:bodyPr>
          <a:lstStyle/>
          <a:p>
            <a:r>
              <a:rPr lang="en-IN" dirty="0"/>
              <a:t>In this project, we present spectrum sensing as a classification problem and propose the development of a deep learning-based spectrum sensing detector. The method uses the power spectrum of the signal as the input of the CNN/LSTM based model and uses various types of signal data and noise data to train the network. In our approach, spectrum sensing is expressed as a binary hypothesis problem.</a:t>
            </a:r>
            <a:endParaRPr lang="en-US" dirty="0"/>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5</a:t>
            </a:fld>
            <a:endParaRPr lang="en-US" dirty="0"/>
          </a:p>
        </p:txBody>
      </p:sp>
      <p:pic>
        <p:nvPicPr>
          <p:cNvPr id="7" name="Audio 6">
            <a:hlinkClick r:id="" action="ppaction://media"/>
            <a:extLst>
              <a:ext uri="{FF2B5EF4-FFF2-40B4-BE49-F238E27FC236}">
                <a16:creationId xmlns:a16="http://schemas.microsoft.com/office/drawing/2014/main" id="{A52B4774-5852-48EB-9A2B-163A73F9A8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4504925"/>
      </p:ext>
    </p:extLst>
  </p:cSld>
  <p:clrMapOvr>
    <a:masterClrMapping/>
  </p:clrMapOvr>
  <p:transition spd="slow" advTm="6514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DESCRIPTION</a:t>
            </a:r>
          </a:p>
        </p:txBody>
      </p:sp>
      <p:sp>
        <p:nvSpPr>
          <p:cNvPr id="3" name="Content Placeholder 2"/>
          <p:cNvSpPr>
            <a:spLocks noGrp="1"/>
          </p:cNvSpPr>
          <p:nvPr>
            <p:ph sz="half" idx="1"/>
          </p:nvPr>
        </p:nvSpPr>
        <p:spPr/>
        <p:txBody>
          <a:bodyPr>
            <a:normAutofit fontScale="70000" lnSpcReduction="20000"/>
          </a:bodyPr>
          <a:lstStyle/>
          <a:p>
            <a:pPr algn="just"/>
            <a:r>
              <a:rPr lang="en-IN" dirty="0"/>
              <a:t>The dataset used for building the model is labelled as ”DEEPSIG DATASET: RADIOML 2016.04.C”.</a:t>
            </a:r>
            <a:endParaRPr lang="en-US" dirty="0"/>
          </a:p>
          <a:p>
            <a:pPr algn="just"/>
            <a:r>
              <a:rPr lang="en-IN" dirty="0"/>
              <a:t>The dataset consists of 1,61,800 rows categorized in three columns: SNR, modulation type, and data of the signal.</a:t>
            </a:r>
          </a:p>
          <a:p>
            <a:pPr algn="just"/>
            <a:r>
              <a:rPr lang="en-IN" dirty="0"/>
              <a:t>The dataset includes a comprehensive range of SNR values starting from -20dB to +18dB, progressing at an interval of 2dB. Furthermore, the dataset is classified into 11 different types of modulation, of which eight are digital, and three are analog. The modulation type parameters are AM-DSB, AM-SSB, BPSK, CPFSK, GFSK, PAM4, QAM64, QAM16, QPSK, WBFM, and 8PSK. The signal data (complex-valued inputs) for each SNR and modulation type consists of an array of dimensions [2, 128] where the orthogonal synchronously sampled In-phase, and Quadrature (I &amp; Q) samples.</a:t>
            </a:r>
          </a:p>
          <a:p>
            <a:pPr algn="just"/>
            <a:endParaRPr lang="en-IN" dirty="0"/>
          </a:p>
          <a:p>
            <a:pPr algn="just"/>
            <a:endParaRPr lang="en-US" dirty="0"/>
          </a:p>
        </p:txBody>
      </p:sp>
      <p:sp>
        <p:nvSpPr>
          <p:cNvPr id="4" name="Content Placeholder 3"/>
          <p:cNvSpPr>
            <a:spLocks noGrp="1"/>
          </p:cNvSpPr>
          <p:nvPr>
            <p:ph sz="half" idx="2"/>
          </p:nvPr>
        </p:nvSpPr>
        <p:spPr/>
        <p:txBody>
          <a:bodyPr>
            <a:normAutofit fontScale="70000" lnSpcReduction="20000"/>
          </a:bodyPr>
          <a:lstStyle/>
          <a:p>
            <a:pPr algn="just"/>
            <a:r>
              <a:rPr lang="en-IN" dirty="0"/>
              <a:t>The pre-processing for the dataset is carried to filter out the digital modulation signals. 8PSK, BPSK, GFSK, QAM64, PAM4, QAM16 modulation signals are included in the dataset. CSCG noise is generated based on the I and Q value’s standard deviation to create an equal amount (number of signal data) of random data with a zero mean. </a:t>
            </a:r>
          </a:p>
          <a:p>
            <a:pPr algn="just"/>
            <a:r>
              <a:rPr lang="en-IN" dirty="0"/>
              <a:t>The noise data is added to the signal data and appended with the noise data to double the number of samples. The samples with (noise + signal) are labelled as 1, and those with only noise are labelled as 0.</a:t>
            </a:r>
            <a:endParaRPr lang="en-US" dirty="0"/>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6</a:t>
            </a:fld>
            <a:endParaRPr lang="en-US" dirty="0"/>
          </a:p>
        </p:txBody>
      </p:sp>
      <p:pic>
        <p:nvPicPr>
          <p:cNvPr id="7" name="Audio 6">
            <a:hlinkClick r:id="" action="ppaction://media"/>
            <a:extLst>
              <a:ext uri="{FF2B5EF4-FFF2-40B4-BE49-F238E27FC236}">
                <a16:creationId xmlns:a16="http://schemas.microsoft.com/office/drawing/2014/main" id="{92A880A7-E972-4FC5-83D4-B819DEB8DF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68813638"/>
      </p:ext>
    </p:extLst>
  </p:cSld>
  <p:clrMapOvr>
    <a:masterClrMapping/>
  </p:clrMapOvr>
  <p:transition spd="slow" advTm="6256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DESCRIPTION</a:t>
            </a:r>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7</a:t>
            </a:fld>
            <a:endParaRPr lang="en-US" dirty="0"/>
          </a:p>
        </p:txBody>
      </p:sp>
      <p:pic>
        <p:nvPicPr>
          <p:cNvPr id="12" name="Content Placeholder 11">
            <a:extLst>
              <a:ext uri="{FF2B5EF4-FFF2-40B4-BE49-F238E27FC236}">
                <a16:creationId xmlns:a16="http://schemas.microsoft.com/office/drawing/2014/main" id="{848119B6-7142-4049-BC4D-9445B3CBBAD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60350" y="1916577"/>
            <a:ext cx="5586413" cy="3583645"/>
          </a:xfrm>
        </p:spPr>
      </p:pic>
      <p:pic>
        <p:nvPicPr>
          <p:cNvPr id="14" name="Content Placeholder 13">
            <a:extLst>
              <a:ext uri="{FF2B5EF4-FFF2-40B4-BE49-F238E27FC236}">
                <a16:creationId xmlns:a16="http://schemas.microsoft.com/office/drawing/2014/main" id="{29EC3D63-7403-4444-95D4-E4C4DD48E72A}"/>
              </a:ext>
            </a:extLst>
          </p:cNvPr>
          <p:cNvPicPr>
            <a:picLocks noGrp="1" noChangeAspect="1"/>
          </p:cNvPicPr>
          <p:nvPr>
            <p:ph sz="half" idx="2"/>
          </p:nvPr>
        </p:nvPicPr>
        <p:blipFill>
          <a:blip r:embed="rId5"/>
          <a:stretch>
            <a:fillRect/>
          </a:stretch>
        </p:blipFill>
        <p:spPr>
          <a:xfrm>
            <a:off x="6170613" y="1930184"/>
            <a:ext cx="5659437" cy="3556432"/>
          </a:xfrm>
        </p:spPr>
      </p:pic>
      <p:pic>
        <p:nvPicPr>
          <p:cNvPr id="15" name="Audio 14">
            <a:hlinkClick r:id="" action="ppaction://media"/>
            <a:extLst>
              <a:ext uri="{FF2B5EF4-FFF2-40B4-BE49-F238E27FC236}">
                <a16:creationId xmlns:a16="http://schemas.microsoft.com/office/drawing/2014/main" id="{C7B7487D-1384-4EB7-9EFB-C9B3FCFD16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82651322"/>
      </p:ext>
    </p:extLst>
  </p:cSld>
  <p:clrMapOvr>
    <a:masterClrMapping/>
  </p:clrMapOvr>
  <p:transition spd="slow" advTm="4986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MODEL - NETWORK ARCHITECTURE</a:t>
            </a:r>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8</a:t>
            </a:fld>
            <a:endParaRPr lang="en-US" dirty="0"/>
          </a:p>
        </p:txBody>
      </p:sp>
      <p:pic>
        <p:nvPicPr>
          <p:cNvPr id="10" name="Picture 9">
            <a:extLst>
              <a:ext uri="{FF2B5EF4-FFF2-40B4-BE49-F238E27FC236}">
                <a16:creationId xmlns:a16="http://schemas.microsoft.com/office/drawing/2014/main" id="{ECC85A5E-E3F1-4EC1-AEE5-49AA4C1AC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01" y="1330035"/>
            <a:ext cx="11357811" cy="2965861"/>
          </a:xfrm>
          <a:prstGeom prst="rect">
            <a:avLst/>
          </a:prstGeom>
        </p:spPr>
      </p:pic>
      <p:pic>
        <p:nvPicPr>
          <p:cNvPr id="11" name="Audio 10">
            <a:hlinkClick r:id="" action="ppaction://media"/>
            <a:extLst>
              <a:ext uri="{FF2B5EF4-FFF2-40B4-BE49-F238E27FC236}">
                <a16:creationId xmlns:a16="http://schemas.microsoft.com/office/drawing/2014/main" id="{B15EEA85-40D0-4201-8756-A4B54F719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07602465"/>
      </p:ext>
    </p:extLst>
  </p:cSld>
  <p:clrMapOvr>
    <a:masterClrMapping/>
  </p:clrMapOvr>
  <p:transition spd="slow" advTm="3010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MODEL - TRAINING</a:t>
            </a:r>
          </a:p>
        </p:txBody>
      </p:sp>
      <p:sp>
        <p:nvSpPr>
          <p:cNvPr id="3" name="Content Placeholder 2"/>
          <p:cNvSpPr>
            <a:spLocks noGrp="1"/>
          </p:cNvSpPr>
          <p:nvPr>
            <p:ph sz="half" idx="1"/>
          </p:nvPr>
        </p:nvSpPr>
        <p:spPr/>
        <p:txBody>
          <a:bodyPr>
            <a:normAutofit fontScale="92500" lnSpcReduction="20000"/>
          </a:bodyPr>
          <a:lstStyle/>
          <a:p>
            <a:pPr algn="just"/>
            <a:r>
              <a:rPr lang="en-IN" dirty="0"/>
              <a:t>The dataset is split into two parts 70% for training and 30% for testing. The training is conducted using the ADAM optimization technique that uses binary cross-entropy as a loss measure. Implementing the model for training and testing takes place on an NVIDIA Cuda enabled GeForce 1080 Ti GPU.</a:t>
            </a:r>
          </a:p>
          <a:p>
            <a:pPr algn="just"/>
            <a:r>
              <a:rPr lang="en-IN" dirty="0"/>
              <a:t> The implementation uses an early stopping call-back method (patience of 4) that measures the validation set’s progress for a number of epochs to reduce overfitting and roll back to the best model. The model was trained over 113260 data samples that achieved an accuracy of 86.11%, with a loss of 0.2463.</a:t>
            </a:r>
            <a:endParaRPr lang="en-US" dirty="0"/>
          </a:p>
        </p:txBody>
      </p:sp>
      <p:sp>
        <p:nvSpPr>
          <p:cNvPr id="5" name="Footer Placeholder 4"/>
          <p:cNvSpPr>
            <a:spLocks noGrp="1"/>
          </p:cNvSpPr>
          <p:nvPr>
            <p:ph type="ftr" sz="quarter" idx="11"/>
          </p:nvPr>
        </p:nvSpPr>
        <p:spPr/>
        <p:txBody>
          <a:bodyPr/>
          <a:lstStyle/>
          <a:p>
            <a:r>
              <a:rPr lang="en-US" dirty="0"/>
              <a:t>SPECTRUM SENSING USING CNN BASED DEEP LEARNING</a:t>
            </a: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9</a:t>
            </a:fld>
            <a:endParaRPr lang="en-US" dirty="0"/>
          </a:p>
        </p:txBody>
      </p:sp>
      <p:pic>
        <p:nvPicPr>
          <p:cNvPr id="10" name="Picture 9">
            <a:extLst>
              <a:ext uri="{FF2B5EF4-FFF2-40B4-BE49-F238E27FC236}">
                <a16:creationId xmlns:a16="http://schemas.microsoft.com/office/drawing/2014/main" id="{93F119C4-3AED-400C-80ED-EB5BA4C9591B}"/>
              </a:ext>
            </a:extLst>
          </p:cNvPr>
          <p:cNvPicPr>
            <a:picLocks noChangeAspect="1"/>
          </p:cNvPicPr>
          <p:nvPr/>
        </p:nvPicPr>
        <p:blipFill>
          <a:blip r:embed="rId4"/>
          <a:stretch>
            <a:fillRect/>
          </a:stretch>
        </p:blipFill>
        <p:spPr>
          <a:xfrm>
            <a:off x="6345265" y="1413164"/>
            <a:ext cx="5193010" cy="4590472"/>
          </a:xfrm>
          <a:prstGeom prst="rect">
            <a:avLst/>
          </a:prstGeom>
        </p:spPr>
      </p:pic>
      <p:pic>
        <p:nvPicPr>
          <p:cNvPr id="11" name="Audio 10">
            <a:hlinkClick r:id="" action="ppaction://media"/>
            <a:extLst>
              <a:ext uri="{FF2B5EF4-FFF2-40B4-BE49-F238E27FC236}">
                <a16:creationId xmlns:a16="http://schemas.microsoft.com/office/drawing/2014/main" id="{5B0F8647-1BCA-4304-A45B-B6C5AFCF60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06840108"/>
      </p:ext>
    </p:extLst>
  </p:cSld>
  <p:clrMapOvr>
    <a:masterClrMapping/>
  </p:clrMapOvr>
  <p:transition spd="slow" advTm="4744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faculty_of_engineering_powerpoint_template_16-9_widescreen (1)</Template>
  <TotalTime>194</TotalTime>
  <Words>1041</Words>
  <Application>Microsoft Office PowerPoint</Application>
  <PresentationFormat>Widescreen</PresentationFormat>
  <Paragraphs>59</Paragraphs>
  <Slides>12</Slides>
  <Notes>0</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vt:lpstr>
      <vt:lpstr>Barlow Condensed</vt:lpstr>
      <vt:lpstr>Calibri</vt:lpstr>
      <vt:lpstr>Georgia</vt:lpstr>
      <vt:lpstr>Verdana</vt:lpstr>
      <vt:lpstr>Wingdings</vt:lpstr>
      <vt:lpstr>UofWaterloo_WhiteBkgrd</vt:lpstr>
      <vt:lpstr>EcE 659 PROJECT PRESENTATION</vt:lpstr>
      <vt:lpstr>SPECTRUM SENSING USING CNN BASED DEEP LEARNING</vt:lpstr>
      <vt:lpstr>COGNITIVE RADIO AND SPECTRUM SENSING</vt:lpstr>
      <vt:lpstr>COGNITIVE RADIO AND SPECTRUM SENSING</vt:lpstr>
      <vt:lpstr>PROBLEM STATEMENT AND SOLUTION</vt:lpstr>
      <vt:lpstr>DATASET DESCRIPTION</vt:lpstr>
      <vt:lpstr>DATASET DESCRIPTION</vt:lpstr>
      <vt:lpstr>DEEP LEARNING MODEL - NETWORK ARCHITECTURE</vt:lpstr>
      <vt:lpstr>DEEP LEARNING MODEL - TRAINING</vt:lpstr>
      <vt:lpstr>DEEP LEARNING MODEL – VALIDATION  &amp; TEST</vt:lpstr>
      <vt:lpstr>SIMULATION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659 PROJECT PRESENTATION</dc:title>
  <dc:creator>Deep Jariwala</dc:creator>
  <cp:lastModifiedBy>Deep Jariwala</cp:lastModifiedBy>
  <cp:revision>2</cp:revision>
  <dcterms:created xsi:type="dcterms:W3CDTF">2021-08-14T21:30:07Z</dcterms:created>
  <dcterms:modified xsi:type="dcterms:W3CDTF">2021-08-15T00:44:17Z</dcterms:modified>
</cp:coreProperties>
</file>